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0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Uses, Form and Function</a:t>
            </a:r>
          </a:p>
          <a:p>
            <a:r>
              <a:rPr lang="en-US" sz="4800" dirty="0" smtClean="0"/>
              <a:t>Chapter 13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78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08" y="684306"/>
            <a:ext cx="36322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as a Source of </a:t>
            </a:r>
            <a:r>
              <a:rPr lang="en-US" dirty="0" err="1" smtClean="0"/>
              <a:t>Biochemicals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62624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Medicinal Uses : </a:t>
            </a:r>
            <a:r>
              <a:rPr lang="en-US" dirty="0"/>
              <a:t>Then &amp; </a:t>
            </a:r>
            <a:r>
              <a:rPr lang="en-US" dirty="0" smtClean="0"/>
              <a:t>Now</a:t>
            </a:r>
            <a:endParaRPr lang="en-US" b="1" u="sng" dirty="0" smtClean="0"/>
          </a:p>
          <a:p>
            <a:pPr lvl="1"/>
            <a:r>
              <a:rPr lang="en-US" dirty="0" smtClean="0"/>
              <a:t>Aboriginals have been doing this for years</a:t>
            </a:r>
          </a:p>
          <a:p>
            <a:pPr lvl="1"/>
            <a:r>
              <a:rPr lang="en-US" dirty="0" smtClean="0"/>
              <a:t>Ex/ tea from blackberry plants used for stomach ailments</a:t>
            </a:r>
          </a:p>
          <a:p>
            <a:pPr lvl="1"/>
            <a:r>
              <a:rPr lang="en-US" dirty="0" smtClean="0"/>
              <a:t>When European explorers arrived in N.A. with scurvy (Vitamin C deficiency) aboriginals made tea using Evergreen bark and needles</a:t>
            </a:r>
          </a:p>
          <a:p>
            <a:pPr lvl="1"/>
            <a:r>
              <a:rPr lang="en-US" dirty="0" smtClean="0"/>
              <a:t>Today approximately 25% of all prescription medicines contain plant extracts</a:t>
            </a:r>
          </a:p>
          <a:p>
            <a:pPr lvl="1"/>
            <a:r>
              <a:rPr lang="en-US" dirty="0" smtClean="0"/>
              <a:t>The deforestation of rainforests threatens the loss of undiscovered species that could cure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61" y="4139223"/>
            <a:ext cx="2641600" cy="307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as a Source of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69" y="1801906"/>
            <a:ext cx="8069385" cy="4324257"/>
          </a:xfrm>
        </p:spPr>
        <p:txBody>
          <a:bodyPr/>
          <a:lstStyle/>
          <a:p>
            <a:r>
              <a:rPr lang="en-US" dirty="0" smtClean="0"/>
              <a:t>Then &amp; Now</a:t>
            </a:r>
          </a:p>
          <a:p>
            <a:r>
              <a:rPr lang="en-US" dirty="0" smtClean="0"/>
              <a:t>Burning wood and parts of plant for warmth and cooking</a:t>
            </a:r>
          </a:p>
          <a:p>
            <a:r>
              <a:rPr lang="en-US" dirty="0" smtClean="0"/>
              <a:t>Burning Coal (prehistoric plants from millions of </a:t>
            </a:r>
            <a:r>
              <a:rPr lang="en-US" dirty="0" err="1" smtClean="0"/>
              <a:t>yrs</a:t>
            </a:r>
            <a:r>
              <a:rPr lang="en-US" dirty="0" smtClean="0"/>
              <a:t> ago)</a:t>
            </a:r>
          </a:p>
          <a:p>
            <a:r>
              <a:rPr lang="en-US" dirty="0" smtClean="0"/>
              <a:t>Canada is becoming a leader in the production of BIOFUELS: fuels produced from renewable biological sources such as crops and crop residues.</a:t>
            </a:r>
          </a:p>
          <a:p>
            <a:pPr lvl="1"/>
            <a:r>
              <a:rPr lang="en-US" dirty="0" smtClean="0"/>
              <a:t>Ex. CORN &gt; ETHANOL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Erosion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play a key role in controlling erosion and reducing the negative effects of flooding.</a:t>
            </a:r>
          </a:p>
          <a:p>
            <a:r>
              <a:rPr lang="en-US" dirty="0" smtClean="0"/>
              <a:t>Soil loss is caused by wind and water removing the top layers of the soil.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94" y="3672520"/>
            <a:ext cx="4278922" cy="28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Recreation &amp;</a:t>
            </a:r>
            <a:br>
              <a:rPr lang="en-US" dirty="0" smtClean="0"/>
            </a:br>
            <a:r>
              <a:rPr lang="en-US" dirty="0" smtClean="0"/>
              <a:t> Ecotourism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193052"/>
            <a:ext cx="7272339" cy="4324257"/>
          </a:xfrm>
        </p:spPr>
        <p:txBody>
          <a:bodyPr/>
          <a:lstStyle/>
          <a:p>
            <a:r>
              <a:rPr lang="en-US" dirty="0" smtClean="0"/>
              <a:t>Camping, hiking boating, picnicking, cycling and climbing</a:t>
            </a:r>
          </a:p>
          <a:p>
            <a:r>
              <a:rPr lang="en-US" dirty="0" smtClean="0"/>
              <a:t>Parks, forests, backyards: Exercise, learn about nature and relax</a:t>
            </a:r>
          </a:p>
          <a:p>
            <a:r>
              <a:rPr lang="en-US" dirty="0" smtClean="0"/>
              <a:t>Tourists come to Canada to visit our landscapes ex/temperate rainforests (west coast), prairies, boreal forests </a:t>
            </a:r>
          </a:p>
          <a:p>
            <a:r>
              <a:rPr lang="en-US" dirty="0" err="1" smtClean="0"/>
              <a:t>Cosa</a:t>
            </a:r>
            <a:r>
              <a:rPr lang="en-US" dirty="0" smtClean="0"/>
              <a:t> Rica has tropical rainforests, South America has jungles, and Africa has wild grasslands.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62" y="0"/>
            <a:ext cx="2927838" cy="2193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690322" y="3737963"/>
            <a:ext cx="440690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pg</a:t>
            </a:r>
            <a:r>
              <a:rPr lang="en-US" dirty="0" smtClean="0"/>
              <a:t> 534</a:t>
            </a:r>
          </a:p>
          <a:p>
            <a:r>
              <a:rPr lang="en-US" dirty="0" smtClean="0"/>
              <a:t>Building a home: mostly wood products from trees</a:t>
            </a:r>
          </a:p>
          <a:p>
            <a:r>
              <a:rPr lang="en-US" dirty="0" smtClean="0"/>
              <a:t>Alternative plant products: Straw bales used for support and insulation</a:t>
            </a:r>
          </a:p>
          <a:p>
            <a:pPr lvl="2"/>
            <a:r>
              <a:rPr lang="en-US" dirty="0" smtClean="0"/>
              <a:t>Cheaper, renewable on a shorter timescale, effective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20" y="4319954"/>
            <a:ext cx="37973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92" y="0"/>
            <a:ext cx="35052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4319954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Photosynthesis</a:t>
            </a:r>
          </a:p>
          <a:p>
            <a:r>
              <a:rPr lang="en-US" dirty="0" smtClean="0"/>
              <a:t>Cellulose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Food security</a:t>
            </a:r>
          </a:p>
          <a:p>
            <a:r>
              <a:rPr lang="en-US" dirty="0" smtClean="0"/>
              <a:t>Sustainable agriculture</a:t>
            </a:r>
          </a:p>
          <a:p>
            <a:r>
              <a:rPr lang="en-US" dirty="0" smtClean="0"/>
              <a:t>Textile</a:t>
            </a:r>
          </a:p>
          <a:p>
            <a:r>
              <a:rPr lang="en-US" dirty="0" smtClean="0"/>
              <a:t>Timber</a:t>
            </a:r>
          </a:p>
          <a:p>
            <a:r>
              <a:rPr lang="en-US" dirty="0" smtClean="0"/>
              <a:t>biofuel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442" y="2573215"/>
            <a:ext cx="4370081" cy="28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Plants as Valuable </a:t>
            </a:r>
            <a:r>
              <a:rPr lang="en-US" sz="4000" dirty="0" err="1" smtClean="0"/>
              <a:t>Bioresources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512517"/>
          </a:xfrm>
        </p:spPr>
        <p:txBody>
          <a:bodyPr>
            <a:normAutofit/>
          </a:bodyPr>
          <a:lstStyle/>
          <a:p>
            <a:r>
              <a:rPr lang="en-US" i="1" dirty="0" smtClean="0"/>
              <a:t>Humans and other organisms</a:t>
            </a:r>
            <a:r>
              <a:rPr lang="en-US" dirty="0" smtClean="0"/>
              <a:t> benefit everyday from the valuable resource of plants!</a:t>
            </a:r>
          </a:p>
          <a:p>
            <a:r>
              <a:rPr lang="en-US" dirty="0" smtClean="0"/>
              <a:t>Food      Medicine       Oxygen          Clothing       Shelter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Plants most important ecosystem services are:</a:t>
            </a:r>
          </a:p>
          <a:p>
            <a:pPr lvl="3"/>
            <a:r>
              <a:rPr lang="en-US" sz="2800" dirty="0" smtClean="0">
                <a:solidFill>
                  <a:srgbClr val="3366FF"/>
                </a:solidFill>
              </a:rPr>
              <a:t>Photosynthesis</a:t>
            </a:r>
            <a:r>
              <a:rPr lang="en-US" sz="2800" dirty="0" smtClean="0"/>
              <a:t> and their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Cellulose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968283"/>
            <a:ext cx="1835638" cy="2202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63" y="3079408"/>
            <a:ext cx="3154606" cy="20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46" y="323943"/>
            <a:ext cx="7952154" cy="61499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PHOTOSYNTHESIS</a:t>
            </a:r>
            <a:r>
              <a:rPr lang="en-US" dirty="0" smtClean="0"/>
              <a:t>: plants use light energy to convert water and carbon dioxide into two products vital to the biosphere: glucose and oxygen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CELLULOSE: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 large carbohydrate molecule found in plant cell walls.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Cotton plants&gt; fabric	Wood Pulp&gt;paper &amp; cardboard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Heat generated from burning plant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85" y="1346432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46" y="1678429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5" y="4972539"/>
            <a:ext cx="1885461" cy="1885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9819" y="1229418"/>
            <a:ext cx="1726849" cy="114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632" y="2597802"/>
            <a:ext cx="2094290" cy="1907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770" y="1132813"/>
            <a:ext cx="33020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as a Source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Historically, plants have been a primary food source for humans</a:t>
            </a:r>
          </a:p>
          <a:p>
            <a:r>
              <a:rPr lang="en-US" dirty="0" smtClean="0"/>
              <a:t>Today, 60 % of human caloric consumption that is directly from plants, comes from three crops: WHEAT, RICE &amp; CORN</a:t>
            </a:r>
          </a:p>
          <a:p>
            <a:pPr lvl="1"/>
            <a:r>
              <a:rPr lang="en-US" dirty="0" smtClean="0"/>
              <a:t>Other important crops: sugar cane, potatoes, sugar beets, soybeans and barley</a:t>
            </a:r>
            <a:endParaRPr lang="en-US" dirty="0"/>
          </a:p>
          <a:p>
            <a:pPr marL="282575" lvl="1" indent="0">
              <a:buNone/>
            </a:pPr>
            <a:endParaRPr lang="en-US" sz="1800" dirty="0" smtClean="0"/>
          </a:p>
          <a:p>
            <a:pPr marL="282575" lvl="1" indent="0">
              <a:buNone/>
            </a:pPr>
            <a:r>
              <a:rPr lang="en-US" dirty="0" smtClean="0"/>
              <a:t>In addition to food, Canadian crops provide jobs and valuable exports. Ex/ maple sugar/syrup worth over $ 200 million each year</a:t>
            </a:r>
          </a:p>
        </p:txBody>
      </p:sp>
    </p:spTree>
    <p:extLst>
      <p:ext uri="{BB962C8B-B14F-4D97-AF65-F5344CB8AC3E}">
        <p14:creationId xmlns:p14="http://schemas.microsoft.com/office/powerpoint/2010/main" val="1727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crops to Canada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688667"/>
              </p:ext>
            </p:extLst>
          </p:nvPr>
        </p:nvGraphicFramePr>
        <p:xfrm>
          <a:off x="1089025" y="1410215"/>
          <a:ext cx="7761897" cy="529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299"/>
                <a:gridCol w="2302445"/>
                <a:gridCol w="2872153"/>
              </a:tblGrid>
              <a:tr h="678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Production </a:t>
                      </a:r>
                    </a:p>
                    <a:p>
                      <a:pPr algn="ctr"/>
                      <a:r>
                        <a:rPr lang="en-US" sz="1600" dirty="0" smtClean="0"/>
                        <a:t>(K’s</a:t>
                      </a:r>
                      <a:r>
                        <a:rPr lang="en-US" sz="1600" baseline="0" dirty="0" smtClean="0"/>
                        <a:t> of </a:t>
                      </a:r>
                      <a:r>
                        <a:rPr lang="en-US" sz="1600" baseline="0" dirty="0" err="1" smtClean="0"/>
                        <a:t>tonnes</a:t>
                      </a:r>
                      <a:r>
                        <a:rPr lang="en-US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</a:t>
                      </a:r>
                      <a:r>
                        <a:rPr lang="en-US" sz="2400" baseline="0" dirty="0" smtClean="0"/>
                        <a:t> Products</a:t>
                      </a:r>
                      <a:endParaRPr lang="en-US" sz="2400" dirty="0"/>
                    </a:p>
                  </a:txBody>
                  <a:tcPr/>
                </a:tc>
              </a:tr>
              <a:tr h="6193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28 611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Flour for pasta,</a:t>
                      </a:r>
                      <a:r>
                        <a:rPr lang="en-US" baseline="0" dirty="0" smtClean="0"/>
                        <a:t> bread, cereal, cakes, cookies</a:t>
                      </a:r>
                      <a:endParaRPr lang="en-US" dirty="0"/>
                    </a:p>
                  </a:txBody>
                  <a:tcPr/>
                </a:tc>
              </a:tr>
              <a:tr h="4753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Canola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12 642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Canola oil</a:t>
                      </a:r>
                      <a:endParaRPr lang="en-US" dirty="0"/>
                    </a:p>
                  </a:txBody>
                  <a:tcPr/>
                </a:tc>
              </a:tr>
              <a:tr h="6193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Barley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11 781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added to soups, salads.</a:t>
                      </a:r>
                      <a:r>
                        <a:rPr lang="en-US" baseline="0" dirty="0" smtClean="0"/>
                        <a:t> Flour for baking</a:t>
                      </a:r>
                      <a:endParaRPr lang="en-US" dirty="0"/>
                    </a:p>
                  </a:txBody>
                  <a:tcPr/>
                </a:tc>
              </a:tr>
              <a:tr h="6193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Crain corn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10 592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Cornmeal, cereal, tortilla chips</a:t>
                      </a:r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Oats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4 272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Oatmeal, oat bran. Flour</a:t>
                      </a:r>
                      <a:endParaRPr lang="en-US" dirty="0"/>
                    </a:p>
                  </a:txBody>
                  <a:tcPr/>
                </a:tc>
              </a:tr>
              <a:tr h="6193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Soybeans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3 335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Soybeans,</a:t>
                      </a:r>
                      <a:r>
                        <a:rPr lang="en-US" baseline="0" dirty="0" smtClean="0"/>
                        <a:t> tofu, soy milk, flour</a:t>
                      </a:r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Lentils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1 043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Eaten alone</a:t>
                      </a:r>
                      <a:r>
                        <a:rPr lang="en-US" baseline="0" dirty="0" smtClean="0"/>
                        <a:t> or added to …</a:t>
                      </a:r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Flaxseed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861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Flaxseed, flaxseed</a:t>
                      </a:r>
                      <a:r>
                        <a:rPr lang="en-US" baseline="0" dirty="0" smtClean="0"/>
                        <a:t> oil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Aboriginal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512517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Climbing Beans</a:t>
            </a:r>
            <a:r>
              <a:rPr lang="en-US" sz="2800" dirty="0" smtClean="0"/>
              <a:t>	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Squash</a:t>
            </a:r>
          </a:p>
          <a:p>
            <a:r>
              <a:rPr lang="en-US" dirty="0" smtClean="0"/>
              <a:t>“The three sisters”</a:t>
            </a:r>
          </a:p>
          <a:p>
            <a:r>
              <a:rPr lang="en-US" dirty="0" smtClean="0"/>
              <a:t>Planted together in N.A. for thousands of years:</a:t>
            </a:r>
          </a:p>
          <a:p>
            <a:r>
              <a:rPr lang="en-US" dirty="0" smtClean="0"/>
              <a:t>Corn acts has a vertical structure for the beans to climb</a:t>
            </a:r>
          </a:p>
          <a:p>
            <a:r>
              <a:rPr lang="en-US" dirty="0" smtClean="0"/>
              <a:t>When bean plant dies &amp; decays, it adds nitrogen to the soil in a form for both corn and squash to use</a:t>
            </a:r>
          </a:p>
          <a:p>
            <a:r>
              <a:rPr lang="en-US" dirty="0" smtClean="0"/>
              <a:t>The squash growing along ground, acts as a ground cover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0"/>
            <a:ext cx="2032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Food Security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15" y="-1"/>
            <a:ext cx="2877385" cy="19147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65386"/>
            <a:ext cx="7272339" cy="4660778"/>
          </a:xfrm>
        </p:spPr>
        <p:txBody>
          <a:bodyPr/>
          <a:lstStyle/>
          <a:p>
            <a:r>
              <a:rPr lang="en-US" dirty="0" smtClean="0"/>
              <a:t>Scientists predict by 2030, population                         will rise to over 8 billion. </a:t>
            </a:r>
          </a:p>
          <a:p>
            <a:r>
              <a:rPr lang="en-US" dirty="0" smtClean="0"/>
              <a:t>Can earth sustain this many people? Enough food?</a:t>
            </a:r>
          </a:p>
          <a:p>
            <a:r>
              <a:rPr lang="en-US" sz="2800" b="1" dirty="0" smtClean="0"/>
              <a:t>Monoculture</a:t>
            </a:r>
            <a:r>
              <a:rPr lang="en-US" dirty="0" smtClean="0"/>
              <a:t>: Increases food yields because easier to maintain BUT, this method depletes soil nutrients. Therefore synthetic fertilizers are required and pesticides are required to avoid crop-specific pests.</a:t>
            </a:r>
          </a:p>
          <a:p>
            <a:r>
              <a:rPr lang="en-US" sz="2800" b="1" dirty="0" smtClean="0"/>
              <a:t>Sustainable Agriculture: </a:t>
            </a:r>
            <a:r>
              <a:rPr lang="en-US" dirty="0" smtClean="0"/>
              <a:t>The goal is to produce enough food to feed the world while considering  the economy, society, and the environment.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63" y="2833078"/>
            <a:ext cx="3568700" cy="436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3" y="5535614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6C859F0E51B4E8CAAC9448BB9A517" ma:contentTypeVersion="" ma:contentTypeDescription="Create a new document." ma:contentTypeScope="" ma:versionID="14ca894cf831fb6a29792b95be7d80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938d1d0e22567bcc0762bf699773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C103F-A5C5-477B-B4F2-F4F4D56C6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6F2783-11A0-4365-8090-8548CFF2A780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0468C0-F8A0-4D2D-82C7-89188B924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213</TotalTime>
  <Words>611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Candara</vt:lpstr>
      <vt:lpstr>Wingdings</vt:lpstr>
      <vt:lpstr>Tradition</vt:lpstr>
      <vt:lpstr>PLANTS</vt:lpstr>
      <vt:lpstr>Uses</vt:lpstr>
      <vt:lpstr>Word Wall</vt:lpstr>
      <vt:lpstr>Plants as Valuable Bioresources</vt:lpstr>
      <vt:lpstr>PowerPoint Presentation</vt:lpstr>
      <vt:lpstr>Plants as a Source of Food</vt:lpstr>
      <vt:lpstr>Important crops to Canada</vt:lpstr>
      <vt:lpstr>Aboriginal Agriculture</vt:lpstr>
      <vt:lpstr>Food Security </vt:lpstr>
      <vt:lpstr>Plants as a Source of Biochemicals</vt:lpstr>
      <vt:lpstr>Plants as a Source of Fuel</vt:lpstr>
      <vt:lpstr>Plants and Erosion Control</vt:lpstr>
      <vt:lpstr>Recreation &amp;  Ecotourism</vt:lpstr>
    </vt:vector>
  </TitlesOfParts>
  <Company>Peel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Carrie Thomas</dc:creator>
  <cp:lastModifiedBy>Richard Ochran</cp:lastModifiedBy>
  <cp:revision>28</cp:revision>
  <dcterms:created xsi:type="dcterms:W3CDTF">2013-12-20T00:50:48Z</dcterms:created>
  <dcterms:modified xsi:type="dcterms:W3CDTF">2014-12-23T03:48:05Z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0x0101006EF6C859F0E51B4E8CAAC9448BB9A517</vt:lpwstr>
  </property>
</Properties>
</file>